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64" r:id="rId3"/>
    <p:sldId id="265" r:id="rId4"/>
    <p:sldId id="266" r:id="rId5"/>
    <p:sldId id="267" r:id="rId6"/>
    <p:sldId id="294" r:id="rId7"/>
    <p:sldId id="284" r:id="rId8"/>
    <p:sldId id="295" r:id="rId9"/>
    <p:sldId id="285" r:id="rId10"/>
    <p:sldId id="292" r:id="rId11"/>
    <p:sldId id="268" r:id="rId12"/>
    <p:sldId id="271" r:id="rId13"/>
    <p:sldId id="281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123C41-9D99-4FC7-A37F-FA7E600E2D2E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6B58B630-C3BC-4022-AD4D-DA8DF9837BAC}">
      <dgm:prSet/>
      <dgm:spPr/>
      <dgm:t>
        <a:bodyPr/>
        <a:lstStyle/>
        <a:p>
          <a:r>
            <a:rPr lang="tr-TR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Matematik Öğretiminde Okul Dışı Öğrenme Ortamları</a:t>
          </a:r>
          <a:endParaRPr lang="tr-TR" dirty="0"/>
        </a:p>
      </dgm:t>
    </dgm:pt>
    <dgm:pt modelId="{A34B9D0E-F60D-4B45-8BD1-40AB7A7F1222}" type="parTrans" cxnId="{0011C53E-89C5-453F-AA61-BFDF42C89BDB}">
      <dgm:prSet/>
      <dgm:spPr/>
      <dgm:t>
        <a:bodyPr/>
        <a:lstStyle/>
        <a:p>
          <a:endParaRPr lang="tr-TR"/>
        </a:p>
      </dgm:t>
    </dgm:pt>
    <dgm:pt modelId="{2EFBB606-5F8C-40EC-898F-236A61F065EB}" type="sibTrans" cxnId="{0011C53E-89C5-453F-AA61-BFDF42C89BDB}">
      <dgm:prSet/>
      <dgm:spPr/>
      <dgm:t>
        <a:bodyPr/>
        <a:lstStyle/>
        <a:p>
          <a:endParaRPr lang="tr-TR"/>
        </a:p>
      </dgm:t>
    </dgm:pt>
    <dgm:pt modelId="{8385F084-85C8-40CE-9DA3-09D05CDD48CA}" type="pres">
      <dgm:prSet presAssocID="{23123C41-9D99-4FC7-A37F-FA7E600E2D2E}" presName="outerComposite" presStyleCnt="0">
        <dgm:presLayoutVars>
          <dgm:chMax val="5"/>
          <dgm:dir/>
          <dgm:resizeHandles val="exact"/>
        </dgm:presLayoutVars>
      </dgm:prSet>
      <dgm:spPr/>
    </dgm:pt>
    <dgm:pt modelId="{8A14E689-76DA-4233-91DD-026987CACBD2}" type="pres">
      <dgm:prSet presAssocID="{23123C41-9D99-4FC7-A37F-FA7E600E2D2E}" presName="dummyMaxCanvas" presStyleCnt="0">
        <dgm:presLayoutVars/>
      </dgm:prSet>
      <dgm:spPr/>
    </dgm:pt>
    <dgm:pt modelId="{B9119BE6-6F08-4A65-8D75-97A743CB377A}" type="pres">
      <dgm:prSet presAssocID="{23123C41-9D99-4FC7-A37F-FA7E600E2D2E}" presName="OneNode_1" presStyleLbl="node1" presStyleIdx="0" presStyleCnt="1">
        <dgm:presLayoutVars>
          <dgm:bulletEnabled val="1"/>
        </dgm:presLayoutVars>
      </dgm:prSet>
      <dgm:spPr/>
    </dgm:pt>
  </dgm:ptLst>
  <dgm:cxnLst>
    <dgm:cxn modelId="{0011C53E-89C5-453F-AA61-BFDF42C89BDB}" srcId="{23123C41-9D99-4FC7-A37F-FA7E600E2D2E}" destId="{6B58B630-C3BC-4022-AD4D-DA8DF9837BAC}" srcOrd="0" destOrd="0" parTransId="{A34B9D0E-F60D-4B45-8BD1-40AB7A7F1222}" sibTransId="{2EFBB606-5F8C-40EC-898F-236A61F065EB}"/>
    <dgm:cxn modelId="{D4DEE3B7-E2A4-46B9-A9A4-69C353DFC306}" type="presOf" srcId="{23123C41-9D99-4FC7-A37F-FA7E600E2D2E}" destId="{8385F084-85C8-40CE-9DA3-09D05CDD48CA}" srcOrd="0" destOrd="0" presId="urn:microsoft.com/office/officeart/2005/8/layout/vProcess5"/>
    <dgm:cxn modelId="{6D05BCCB-BA61-40A4-A1B3-D3DC0247CE96}" type="presOf" srcId="{6B58B630-C3BC-4022-AD4D-DA8DF9837BAC}" destId="{B9119BE6-6F08-4A65-8D75-97A743CB377A}" srcOrd="0" destOrd="0" presId="urn:microsoft.com/office/officeart/2005/8/layout/vProcess5"/>
    <dgm:cxn modelId="{2D5C4616-3D96-48A6-BB7C-BDDD56F9B03F}" type="presParOf" srcId="{8385F084-85C8-40CE-9DA3-09D05CDD48CA}" destId="{8A14E689-76DA-4233-91DD-026987CACBD2}" srcOrd="0" destOrd="0" presId="urn:microsoft.com/office/officeart/2005/8/layout/vProcess5"/>
    <dgm:cxn modelId="{14A09166-29BD-4804-AC85-E8E0B3D3C091}" type="presParOf" srcId="{8385F084-85C8-40CE-9DA3-09D05CDD48CA}" destId="{B9119BE6-6F08-4A65-8D75-97A743CB377A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119BE6-6F08-4A65-8D75-97A743CB377A}">
      <dsp:nvSpPr>
        <dsp:cNvPr id="0" name=""/>
        <dsp:cNvSpPr/>
      </dsp:nvSpPr>
      <dsp:spPr>
        <a:xfrm>
          <a:off x="0" y="1131490"/>
          <a:ext cx="8229600" cy="22629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700" b="1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Matematik Öğretiminde Okul Dışı Öğrenme Ortamları</a:t>
          </a:r>
          <a:endParaRPr lang="tr-TR" sz="4700" kern="1200" dirty="0"/>
        </a:p>
      </dsp:txBody>
      <dsp:txXfrm>
        <a:off x="66280" y="1197770"/>
        <a:ext cx="8097040" cy="21304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F1BF4-ACBD-40B4-B60D-6A785BD8A003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8615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flipV="1">
            <a:off x="1371600" y="6335608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b="1" dirty="0"/>
              <a:t>	Dersin Amacı: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eğitim ve öğrenme kavramlarını,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öğrenmenin kapsamı ve önemini,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ortamlarına uygun öğretim yöntem ve teknikleri öğrenme dersin amacıdır. </a:t>
            </a:r>
            <a:endParaRPr lang="tr-T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b="1" dirty="0"/>
          </a:p>
          <a:p>
            <a:pPr marL="0" indent="0">
              <a:lnSpc>
                <a:spcPct val="150000"/>
              </a:lnSpc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/>
              <a:t>    </a:t>
            </a:r>
            <a:r>
              <a:rPr lang="tr-TR" b="1" dirty="0"/>
              <a:t>Dersin İçeriği:</a:t>
            </a:r>
          </a:p>
          <a:p>
            <a:pPr marL="0" indent="0">
              <a:buNone/>
            </a:pPr>
            <a:endParaRPr lang="tr-TR" b="1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eğitim ve öğrenme kavramları;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öğrenmenin kapsamı ve önemi;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ortamlarda öğretim; okul dışı öğrenme ortamlarına uygun öğretim yöntem, teknikleri (proje tabanlı öğrenme, istasyon tekniği vb.) ve öğretim materyalleri; okul dışı öğrenme ortamları (müzeler, bilim merkezleri, hayvanat bahçeleri, botanik bahçeleri, planetaryumlar, sanayi kuruluşları, millî parklar, bilim şenlikleri, bilim kampları, doğal ortamlar vb.);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alan ve ortamlarının geliştirilmesi;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etkinliklerinin planlanması, uygulanması ve değerlendirilmesi.</a:t>
            </a:r>
            <a:endParaRPr lang="tr-TR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53407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/>
              <a:t>Dersin değerlendirmesi: 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u="sng" dirty="0" err="1"/>
              <a:t>Arasınav</a:t>
            </a:r>
            <a:r>
              <a:rPr lang="tr-TR" b="1" u="sng" dirty="0"/>
              <a:t>:</a:t>
            </a: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sz="2200" dirty="0"/>
              <a:t>Ara değerlendirmeler (ödevler, sunumlar, kitap kritikleri, araştırmalar…)</a:t>
            </a:r>
          </a:p>
          <a:p>
            <a:pPr marL="0" indent="0">
              <a:buNone/>
            </a:pPr>
            <a:r>
              <a:rPr lang="tr-TR" sz="2200" dirty="0"/>
              <a:t>Okul dışı öğrenme ortamlarının belirlenmesi</a:t>
            </a:r>
          </a:p>
          <a:p>
            <a:pPr marL="0" indent="0">
              <a:buNone/>
            </a:pPr>
            <a:r>
              <a:rPr lang="tr-TR" sz="2200" dirty="0"/>
              <a:t>Okul dışı öğrenme ortamlarının tanıtımı</a:t>
            </a:r>
          </a:p>
          <a:p>
            <a:pPr marL="0" indent="0">
              <a:buNone/>
            </a:pPr>
            <a:r>
              <a:rPr lang="tr-TR" sz="2200" dirty="0"/>
              <a:t>Okul dışı öğrenme ortamlarında matematiğin ilişkisine ait plan hazırlama </a:t>
            </a:r>
          </a:p>
          <a:p>
            <a:pPr marL="0" indent="0">
              <a:buNone/>
            </a:pPr>
            <a:r>
              <a:rPr lang="tr-TR" sz="2200" u="sng" dirty="0"/>
              <a:t>Okunması gereken kitaplar…</a:t>
            </a:r>
          </a:p>
          <a:p>
            <a:pPr marL="0" indent="0">
              <a:buNone/>
            </a:pPr>
            <a:r>
              <a:rPr lang="tr-TR" sz="2200" dirty="0"/>
              <a:t>Müze ve Sergi kitapları</a:t>
            </a:r>
          </a:p>
          <a:p>
            <a:pPr marL="0" indent="0">
              <a:buNone/>
            </a:pPr>
            <a:r>
              <a:rPr lang="tr-TR" sz="2200" dirty="0"/>
              <a:t>Matematik ve Doğa-Ali Nesin</a:t>
            </a:r>
          </a:p>
          <a:p>
            <a:pPr marL="0" indent="0">
              <a:buNone/>
            </a:pPr>
            <a:r>
              <a:rPr lang="tr-TR" sz="2200" dirty="0"/>
              <a:t>Meşhur Matematikçiler-</a:t>
            </a:r>
            <a:r>
              <a:rPr lang="tr-TR" sz="2200" dirty="0" err="1"/>
              <a:t>F.Benson</a:t>
            </a:r>
            <a:r>
              <a:rPr lang="tr-TR" sz="2200" dirty="0"/>
              <a:t> </a:t>
            </a:r>
            <a:r>
              <a:rPr lang="tr-TR" sz="2200" dirty="0" err="1"/>
              <a:t>Stonaker</a:t>
            </a:r>
            <a:r>
              <a:rPr lang="tr-TR" sz="2200" dirty="0"/>
              <a:t>-Çeviren: Melek </a:t>
            </a:r>
            <a:r>
              <a:rPr lang="tr-TR" sz="2200" dirty="0" err="1"/>
              <a:t>Dosay</a:t>
            </a:r>
            <a:endParaRPr lang="tr-TR" sz="2200" dirty="0"/>
          </a:p>
          <a:p>
            <a:pPr marL="0" indent="0">
              <a:buNone/>
            </a:pPr>
            <a:r>
              <a:rPr lang="tr-TR" sz="2200" dirty="0"/>
              <a:t>Matematik Sanatı-</a:t>
            </a:r>
            <a:r>
              <a:rPr lang="tr-TR" sz="2200" dirty="0" err="1"/>
              <a:t>Jerry</a:t>
            </a:r>
            <a:r>
              <a:rPr lang="tr-TR" sz="2200" dirty="0"/>
              <a:t> P. </a:t>
            </a:r>
            <a:r>
              <a:rPr lang="tr-TR" sz="2200" dirty="0" err="1"/>
              <a:t>King</a:t>
            </a:r>
            <a:endParaRPr lang="tr-TR" sz="2200" dirty="0"/>
          </a:p>
          <a:p>
            <a:pPr marL="0" indent="0">
              <a:buNone/>
            </a:pPr>
            <a:r>
              <a:rPr lang="tr-TR" b="1" u="sng" dirty="0"/>
              <a:t>Final Sınavı:</a:t>
            </a:r>
          </a:p>
          <a:p>
            <a:pPr marL="0" indent="0">
              <a:buNone/>
            </a:pPr>
            <a:r>
              <a:rPr lang="tr-TR" sz="2200" dirty="0"/>
              <a:t>*MEB (2018) öğretim programından çeşitli kazanımlara ait okul dışı öğrenme    	ortamına yönelik plan hazırlama</a:t>
            </a:r>
          </a:p>
          <a:p>
            <a:pPr marL="0" indent="0">
              <a:buNone/>
            </a:pPr>
            <a:r>
              <a:rPr lang="tr-TR" sz="2200" dirty="0"/>
              <a:t>*Planları </a:t>
            </a:r>
            <a:r>
              <a:rPr lang="tr-TR" sz="2200" dirty="0" err="1"/>
              <a:t>raporlaştırma</a:t>
            </a:r>
            <a:r>
              <a:rPr lang="tr-TR" sz="2200" dirty="0"/>
              <a:t> ve sunma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Kaynaklar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endParaRPr lang="tr-TR" sz="4600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Altun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(2015).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Efemat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7-8 matematik uygulamaları,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sıradışı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problemler, matematik okuryazarlığı soruları. Bursa: Alfa Aktüel Yayınları.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Altun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(2016). Ortaokullarda (5, 6, 7 ve 8.sınıflarda) matematik öğretimi.  (12.baskı) Bursa: Aktüel Yayıncılık.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Baki , A. (2018). Matematiği öğretme bilgisi. (1.baskı). Ankara: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Pegem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Akademi.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Baykul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Y. (2014). Ortaokulda matematik öğretimi (5-8.sınıflar). (2.baskı). Ankara: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Pegem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Akademi.</a:t>
            </a:r>
          </a:p>
          <a:p>
            <a:r>
              <a:rPr lang="tr-TR" sz="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Conway</a:t>
            </a:r>
            <a:r>
              <a:rPr lang="tr-TR" sz="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J.H. ve </a:t>
            </a:r>
            <a:r>
              <a:rPr lang="tr-TR" sz="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Guy</a:t>
            </a:r>
            <a:r>
              <a:rPr lang="tr-TR" sz="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R.K. (2013). Çeviren: Ahmet Nedim Harman. Sayılar Kitabı. Alfa Bilim. İstanbul.  </a:t>
            </a:r>
          </a:p>
          <a:p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Ertekin, E. ve Ünlü, M. (2019). Kuramdan Uygulamaya Etkinlik Örnekleriyle Sayıların Öğretimi.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Pegem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Akademi. Ankara. </a:t>
            </a:r>
          </a:p>
          <a:p>
            <a:endParaRPr lang="tr-TR" sz="5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Kaçar, A. (2019). İlkokulda Matematik Öğretimi.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Pegem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Akademi. Ankara.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Kaçar, A. (2020). Matematiğin Temelleri.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Pegem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Akademi. Ankara. </a:t>
            </a:r>
          </a:p>
          <a:p>
            <a:r>
              <a:rPr lang="tr-T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Matematik ve Doğa-Ali Nesin</a:t>
            </a:r>
          </a:p>
          <a:p>
            <a:r>
              <a:rPr lang="tr-T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Meşhur Matematikçiler-</a:t>
            </a:r>
            <a:r>
              <a:rPr lang="tr-TR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F.Benson</a:t>
            </a:r>
            <a:r>
              <a:rPr lang="tr-T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Stonaker</a:t>
            </a:r>
            <a:r>
              <a:rPr lang="tr-T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-Çeviren: Melek </a:t>
            </a:r>
            <a:r>
              <a:rPr lang="tr-TR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Dosay</a:t>
            </a:r>
            <a:endParaRPr lang="tr-TR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Matematik Sanatı-</a:t>
            </a:r>
            <a:r>
              <a:rPr lang="tr-TR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Jerry</a:t>
            </a:r>
            <a:r>
              <a:rPr lang="tr-T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P. </a:t>
            </a:r>
            <a:r>
              <a:rPr lang="tr-TR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King</a:t>
            </a:r>
            <a:endParaRPr lang="tr-TR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Milli Eğitim Bakanlığı (2018). Matematik dersi öğretim programı (ilkokul ve ortaokul 1,2,3,4,5,6,7 ve 8.sınıflar). Ankara: Talim ve Terbiye Kurulu Başkanlığı.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Olkun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 ve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Toluk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Uçar, Z. (2009). İlköğretimde etkinlik temelli matematik öğretimi. Ankara: Maya Akademi.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Trowbridge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L.,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Bybee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 (1996).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Teaching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Secondary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School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Science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Upper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Saddle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River</a:t>
            </a:r>
            <a:r>
              <a:rPr lang="tr-TR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NJ: Merrill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7320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A60188-51C6-4443-BCE8-217D9130F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br>
              <a:rPr lang="tr-TR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Öğrenme Çıktıları</a:t>
            </a:r>
            <a:br>
              <a:rPr lang="tr-TR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2EAFDB-C630-4604-92E5-CBC05221B21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öğrenmenin içeriğini ve önemini anlar. 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ortamlarında matematiğin önemini ve kullanımını bilir. 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ortamlarda matematik öğretimine uygun öğretim yöntem ve tekniklerini bilir ve kullanır.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ortamlarında matematik öğretimine uygun ders planı hazırlar. 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ortamlarında matematik öğretimine uygun ders planı ve etkinlikleri uygular ve değerlendirir</a:t>
            </a:r>
            <a:r>
              <a:rPr lang="tr-T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899698A-046B-4D34-A486-67CBDAE4A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5565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tr-TR" sz="6000" b="1" dirty="0"/>
            </a:br>
            <a:endParaRPr lang="tr-TR" sz="6000" dirty="0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34847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7</a:t>
            </a:fld>
            <a:endParaRPr lang="tr-TR"/>
          </a:p>
        </p:txBody>
      </p:sp>
      <p:sp>
        <p:nvSpPr>
          <p:cNvPr id="7" name="AutoShape 2" descr="geleneksel çocuk oyunları - merveaka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AutoShape 4" descr="geleneksel çocuk oyunları - merveakaa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228" y="37039"/>
            <a:ext cx="238125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502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805264-E1B4-40F2-92B5-31A620320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br>
              <a:rPr lang="tr-TR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Haftalık Ders İçeriği</a:t>
            </a:r>
            <a:br>
              <a:rPr lang="tr-TR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4AB8AD-2EE1-4C91-A069-C5A0A9EF8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620688"/>
            <a:ext cx="8507288" cy="619268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Hafta	Matematik öğretiminde okul dışı öğrenmenin önemi ve kapsamı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Hafta	Matematik öğretiminde okul dışı öğrenmenin uygulanmasına yönelik aktif öğretim yöntemleri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Hafta	Okul dışı ortamlarda matematik öğretimine uygun öğretim yöntem ve teknikleri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Hafta	Okul dışı öğrenme ortamları (müzeler, bilim merkezleri, hayvanat bahçeleri, botanik bahçeleri, sanayi kuruluşları, milli parklar, bilim şenlikleri, bilim kampları, doğal ortamlar, kırsal bölgeler vb.) tanıtımı ve ziyareti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Hafta	Okul dışı öğrenme ortamları (müzeler, bilim merkezleri, hayvanat bahçeleri, botanik bahçeleri, sanayi kuruluşları, milli parklar, bilim şenlikleri, bilim kampları, doğal ortamlar, kırsal bölgeler vb.) tanıtımı ve ziyareti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Hafta	Okul dışı öğrenme ortamları (müzeler, bilim merkezleri, hayvanat bahçeleri, botanik bahçeleri, sanayi kuruluşları, milli parklar, bilim şenlikleri, bilim kampları, doğal ortamlar, kırsal bölgeler vb.) tanıtımı ve ziyareti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Hafta	Okul dışı öğrenme ortamları (müzeler, bilim merkezleri, hayvanat bahçeleri, botanik bahçeleri, sanayi kuruluşları, milli parklar, bilim şenlikleri, bilim kampları, doğal ortamlar, kırsal bölgeler vb.) uygulanabilecek etkinliklerin oluşturulması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Hafta	Vize-</a:t>
            </a:r>
            <a:r>
              <a:rPr lang="tr-TR" sz="4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Quiz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Hafta	Okul dışı öğrenme ortamlarına (müzeler, bilim merkezleri, hayvanat bahçeleri, botanik bahçeleri, sanayi kuruluşları, milli parklar, bilim şenlikleri, bilim kampları, doğal ortamlar, kırsal bölgeler vb.) yönelik geliştirilen ders planlarının uygulanması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Hafta	Okul dışı öğrenme ortamlarına (müzeler, bilim merkezleri, hayvanat bahçeleri, botanik bahçeleri, sanayi kuruluşları, milli parklar, bilim şenlikleri, bilim kampları, doğal ortamlar, kırsal bölgeler vb.) yönelik geliştirilen ders planlarının uygulanması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Hafta	Okul dışı öğrenme ortamlarına (müzeler, bilim merkezleri, hayvanat bahçeleri, botanik bahçeleri, sanayi kuruluşları, milli parklar, bilim şenlikleri, bilim kampları, doğal ortamlar, kırsal bölgeler vb.) yönelik geliştirilen ders planlarının uygulanması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Hafta	Okul dışı öğrenme ortamlarına (müzeler, bilim merkezleri, hayvanat bahçeleri, botanik bahçeleri, sanayi kuruluşları, milli parklar, bilim şenlikleri, bilim kampları, doğal ortamlar, kırsal bölgeler vb.) yönelik geliştirilen ders planlarının uygulanması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Hafta	Okul dışı öğrenme ortamlarına (müzeler, bilim merkezleri, hayvanat bahçeleri, botanik bahçeleri, sanayi kuruluşları, milli parklar, bilim şenlikleri, bilim kampları, doğal ortamlar, kırsal bölgeler vb.) yönelik geliştirilen ders planlarının uygulanması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tr-TR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14. Hafta	Okul dışı öğrenme ortamlarına (müzeler, bilim merkezleri, hayvanat bahçeleri, botanik bahçeleri, sanayi kuruluşları, milli parklar, bilim şenlikleri, bilim kampları, doğal ortamlar, kırsal bölgeler vb.) yönelik geliştirilen ders planlarının uygulanması</a:t>
            </a:r>
            <a:endParaRPr lang="tr-T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31135CB-0089-4316-949C-FDC2AC34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4673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  <a:solidFill>
            <a:schemeClr val="accent3"/>
          </a:solidFill>
        </p:spPr>
        <p:txBody>
          <a:bodyPr>
            <a:normAutofit/>
          </a:bodyPr>
          <a:lstStyle/>
          <a:p>
            <a:br>
              <a:rPr lang="tr-TR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Hafta	</a:t>
            </a:r>
            <a:br>
              <a:rPr lang="tr-TR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öğrenmenin önemi ve kapsamı</a:t>
            </a:r>
            <a:br>
              <a:rPr lang="tr-TR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tr-TR" sz="3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ortamlarda matematik öğretimi nasıl olmalıdır?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tr-TR" sz="35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tr-TR" sz="3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6679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Müzeler,</a:t>
            </a:r>
          </a:p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merkezleri, </a:t>
            </a:r>
          </a:p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Hayvanat bahçeleri, </a:t>
            </a:r>
          </a:p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Botanik bahçeleri,</a:t>
            </a:r>
          </a:p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Sanayi kuruluşları, </a:t>
            </a:r>
          </a:p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Milli parklar, </a:t>
            </a:r>
          </a:p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şenlikleri, </a:t>
            </a:r>
          </a:p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kampları, </a:t>
            </a:r>
          </a:p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Doğal ortamlar, </a:t>
            </a:r>
          </a:p>
          <a:p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Kırsal bölgeler…                          (</a:t>
            </a:r>
            <a:r>
              <a:rPr lang="tr-TR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Yök</a:t>
            </a:r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2021).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8959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11</a:t>
            </a:fld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6105BE-AE46-4245-BEEE-D92ECA0B4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matematik ve doğa ile ilgili görsel sonucu">
            <a:extLst>
              <a:ext uri="{FF2B5EF4-FFF2-40B4-BE49-F238E27FC236}">
                <a16:creationId xmlns:a16="http://schemas.microsoft.com/office/drawing/2014/main" id="{5899EC5E-5DF7-4DE0-A412-CCE36855B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7944"/>
            <a:ext cx="3974554" cy="611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073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400" dirty="0" err="1"/>
              <a:t>esenhocaninmateryaldunyasi</a:t>
            </a:r>
            <a:endParaRPr lang="tr-TR" sz="4400" dirty="0"/>
          </a:p>
          <a:p>
            <a:pPr marL="0" indent="0" algn="ctr">
              <a:buNone/>
            </a:pPr>
            <a:endParaRPr lang="tr-TR" sz="4400" dirty="0"/>
          </a:p>
          <a:p>
            <a:pPr marL="0" indent="0" algn="ctr">
              <a:buNone/>
            </a:pPr>
            <a:r>
              <a:rPr lang="tr-TR" sz="4400" dirty="0" err="1"/>
              <a:t>İnstagram</a:t>
            </a:r>
            <a:r>
              <a:rPr lang="tr-TR" sz="4400" dirty="0"/>
              <a:t> hesabı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6865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13</a:t>
            </a:fld>
            <a:endParaRPr lang="tr-TR"/>
          </a:p>
        </p:txBody>
      </p:sp>
      <p:pic>
        <p:nvPicPr>
          <p:cNvPr id="1026" name="Picture 2" descr="C:\Users\ESEN ERSOY\Desktop\İlkokulda Matematik Öğretimi Kit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1195"/>
            <a:ext cx="4640932" cy="617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4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1152</Words>
  <Application>Microsoft Office PowerPoint</Application>
  <PresentationFormat>Ekran Gösterisi (4:3)</PresentationFormat>
  <Paragraphs>103</Paragraphs>
  <Slides>13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Ofis Teması</vt:lpstr>
      <vt:lpstr>Matematik Öğretiminde Okul Dışı Öğrenme Ortamları  1.hafta   Doç. Dr. Esen Ersoy</vt:lpstr>
      <vt:lpstr>PowerPoint Sunusu</vt:lpstr>
      <vt:lpstr>PowerPoint Sunusu</vt:lpstr>
      <vt:lpstr>PowerPoint Sunusu</vt:lpstr>
      <vt:lpstr>Kaynaklar </vt:lpstr>
      <vt:lpstr> Öğrenme Çıktıları </vt:lpstr>
      <vt:lpstr> </vt:lpstr>
      <vt:lpstr> Haftalık Ders İçeriği </vt:lpstr>
      <vt:lpstr> 1. Hafta  Matematik öğretiminde okul dışı öğrenmenin önemi ve kapsamı </vt:lpstr>
      <vt:lpstr> Matematik Öğretiminde Okul Dışı Öğrenme Ortamları 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450</cp:revision>
  <dcterms:created xsi:type="dcterms:W3CDTF">2020-06-10T07:36:53Z</dcterms:created>
  <dcterms:modified xsi:type="dcterms:W3CDTF">2021-02-08T07:24:25Z</dcterms:modified>
</cp:coreProperties>
</file>